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66" r:id="rId3"/>
    <p:sldId id="293" r:id="rId5"/>
    <p:sldId id="260" r:id="rId6"/>
    <p:sldId id="277" r:id="rId7"/>
    <p:sldId id="270" r:id="rId8"/>
    <p:sldId id="280" r:id="rId9"/>
    <p:sldId id="278" r:id="rId10"/>
    <p:sldId id="279" r:id="rId11"/>
    <p:sldId id="295" r:id="rId12"/>
    <p:sldId id="294" r:id="rId13"/>
    <p:sldId id="273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9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630" y="96"/>
      </p:cViewPr>
      <p:guideLst>
        <p:guide orient="horz" pos="2259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gs" Target="tags/tag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27EE71-3170-47C3-8660-ABE4A0B7DE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94D2C9-E3CB-4756-9C8B-4400FA43767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94D2C9-E3CB-4756-9C8B-4400FA4376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BF89-D9FB-45D5-A2BC-4AB90F1698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微信公众号：高中语文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C3CF-52EB-42BD-AE65-07A9D8711F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BF89-D9FB-45D5-A2BC-4AB90F1698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微信公众号：高中语文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C3CF-52EB-42BD-AE65-07A9D8711F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C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0BF89-D9FB-45D5-A2BC-4AB90F1698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微信公众号：高中语文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5C3CF-52EB-42BD-AE65-07A9D8711FB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jpeg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3203081" y="2331952"/>
            <a:ext cx="5516880" cy="10147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6000" b="1">
                <a:latin typeface="微软雅黑" panose="020B0503020204020204" charset="-122"/>
                <a:ea typeface="微软雅黑" panose="020B0503020204020204" charset="-122"/>
              </a:rPr>
              <a:t>乡土中国导读课</a:t>
            </a:r>
            <a:endParaRPr lang="zh-CN" altLang="en-US" sz="60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, 伞&#10;&#10;描述已自动生成"/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927349"/>
            <a:ext cx="8248015" cy="4443095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3773010" y="545461"/>
            <a:ext cx="7222728" cy="2534501"/>
            <a:chOff x="3608396" y="545461"/>
            <a:chExt cx="7222728" cy="2534501"/>
          </a:xfrm>
        </p:grpSpPr>
        <p:sp>
          <p:nvSpPr>
            <p:cNvPr id="3" name="文本框 2"/>
            <p:cNvSpPr txBox="1"/>
            <p:nvPr/>
          </p:nvSpPr>
          <p:spPr>
            <a:xfrm>
              <a:off x="4915723" y="545461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600">
                  <a:latin typeface="汉仪昌黎宋刻本精修版W" panose="00020600040101010101" pitchFamily="18" charset="-122"/>
                  <a:ea typeface="汉仪昌黎宋刻本精修版W" panose="00020600040101010101" pitchFamily="18" charset="-122"/>
                </a:defRPr>
              </a:lvl1pPr>
            </a:lstStyle>
            <a:p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3608396" y="2337643"/>
              <a:ext cx="7222728" cy="742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zh-CN" altLang="en-US" sz="3600" b="1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endParaRPr>
            </a:p>
          </p:txBody>
        </p:sp>
      </p:grpSp>
      <p:graphicFrame>
        <p:nvGraphicFramePr>
          <p:cNvPr id="5" name="表格 5"/>
          <p:cNvGraphicFramePr>
            <a:graphicFrameLocks noGrp="1"/>
          </p:cNvGraphicFramePr>
          <p:nvPr/>
        </p:nvGraphicFramePr>
        <p:xfrm>
          <a:off x="2281101" y="2237644"/>
          <a:ext cx="8128000" cy="363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 wrap="square"/>
                    <a:lstStyle/>
                    <a:p>
                      <a:endParaRPr lang="zh-CN" altLang="en-US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endParaRPr lang="zh-CN" altLang="en-US"/>
                    </a:p>
                  </a:txBody>
                  <a:tcPr vert="horz"/>
                </a:tc>
              </a:tr>
              <a:tr h="370840"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出生地</a:t>
                      </a:r>
                      <a:endParaRPr lang="zh-CN" altLang="en-US" sz="2800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江苏吴江</a:t>
                      </a:r>
                      <a:endParaRPr lang="zh-CN" altLang="en-US" sz="2800"/>
                    </a:p>
                  </a:txBody>
                  <a:tcPr vert="horz"/>
                </a:tc>
              </a:tr>
              <a:tr h="370840"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博士论文（代表作之一）</a:t>
                      </a:r>
                      <a:endParaRPr lang="zh-CN" altLang="en-US" sz="2800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r>
                        <a:rPr lang="en-US" altLang="zh-CN" sz="2800">
                          <a:solidFill>
                            <a:srgbClr val="FF0000"/>
                          </a:solidFill>
                        </a:rPr>
                        <a:t>《</a:t>
                      </a:r>
                      <a:r>
                        <a:rPr lang="zh-CN" altLang="en-US" sz="2800">
                          <a:solidFill>
                            <a:srgbClr val="FF0000"/>
                          </a:solidFill>
                        </a:rPr>
                        <a:t>江村经济：中国农民的生活</a:t>
                      </a:r>
                      <a:r>
                        <a:rPr lang="en-US" altLang="zh-CN" sz="2800">
                          <a:solidFill>
                            <a:srgbClr val="FF0000"/>
                          </a:solidFill>
                        </a:rPr>
                        <a:t>》</a:t>
                      </a:r>
                      <a:endParaRPr lang="zh-CN" altLang="en-US" sz="2800">
                        <a:solidFill>
                          <a:srgbClr val="FF0000"/>
                        </a:solidFill>
                      </a:endParaRPr>
                    </a:p>
                  </a:txBody>
                  <a:tcPr vert="horz"/>
                </a:tc>
              </a:tr>
              <a:tr h="370840"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其他代表作</a:t>
                      </a:r>
                      <a:endParaRPr lang="zh-CN" altLang="en-US" sz="2800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r>
                        <a:rPr lang="en-US" altLang="zh-CN" sz="2800">
                          <a:solidFill>
                            <a:srgbClr val="FF0000"/>
                          </a:solidFill>
                        </a:rPr>
                        <a:t>《</a:t>
                      </a:r>
                      <a:r>
                        <a:rPr lang="zh-CN" altLang="en-US" sz="2800">
                          <a:solidFill>
                            <a:srgbClr val="FF0000"/>
                          </a:solidFill>
                        </a:rPr>
                        <a:t>生育制度</a:t>
                      </a:r>
                      <a:r>
                        <a:rPr lang="en-US" altLang="zh-CN" sz="2800">
                          <a:solidFill>
                            <a:srgbClr val="FF0000"/>
                          </a:solidFill>
                        </a:rPr>
                        <a:t>》《</a:t>
                      </a:r>
                      <a:r>
                        <a:rPr lang="zh-CN" altLang="en-US" sz="2800">
                          <a:solidFill>
                            <a:srgbClr val="FF0000"/>
                          </a:solidFill>
                        </a:rPr>
                        <a:t>乡土中国</a:t>
                      </a:r>
                      <a:r>
                        <a:rPr lang="en-US" altLang="zh-CN" sz="2800">
                          <a:solidFill>
                            <a:srgbClr val="FF0000"/>
                          </a:solidFill>
                        </a:rPr>
                        <a:t>》</a:t>
                      </a:r>
                      <a:r>
                        <a:rPr lang="en-US" altLang="zh-CN" sz="2800"/>
                        <a:t>《</a:t>
                      </a:r>
                      <a:r>
                        <a:rPr lang="zh-CN" altLang="en-US" sz="2800"/>
                        <a:t>乡土重建</a:t>
                      </a:r>
                      <a:r>
                        <a:rPr lang="en-US" altLang="zh-CN" sz="2800"/>
                        <a:t>》《</a:t>
                      </a:r>
                      <a:r>
                        <a:rPr lang="zh-CN" altLang="en-US" sz="2800"/>
                        <a:t>行行重行行</a:t>
                      </a:r>
                      <a:r>
                        <a:rPr lang="en-US" altLang="zh-CN" sz="2800"/>
                        <a:t>——</a:t>
                      </a:r>
                      <a:r>
                        <a:rPr lang="zh-CN" altLang="en-US" sz="2800"/>
                        <a:t>乡镇发展论述</a:t>
                      </a:r>
                      <a:r>
                        <a:rPr lang="en-US" altLang="zh-CN" sz="2800"/>
                        <a:t>》</a:t>
                      </a:r>
                      <a:endParaRPr lang="zh-CN" altLang="en-US" sz="2800"/>
                    </a:p>
                  </a:txBody>
                  <a:tcPr vert="horz"/>
                </a:tc>
              </a:tr>
            </a:tbl>
          </a:graphicData>
        </a:graphic>
      </p:graphicFrame>
      <p:sp>
        <p:nvSpPr>
          <p:cNvPr id="8" name="矩形 7"/>
          <p:cNvSpPr/>
          <p:nvPr/>
        </p:nvSpPr>
        <p:spPr>
          <a:xfrm>
            <a:off x="634365" y="598170"/>
            <a:ext cx="11602085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四、作者介绍：</a:t>
            </a:r>
            <a:r>
              <a:rPr lang="zh-CN" altLang="en-US" sz="3200" b="1">
                <a:solidFill>
                  <a:srgbClr val="FF0000"/>
                </a:solidFill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费孝通</a:t>
            </a:r>
            <a:r>
              <a:rPr lang="zh-CN" altLang="en-US" sz="3200" b="1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，</a:t>
            </a:r>
            <a:r>
              <a:rPr lang="zh-CN" altLang="en-US" sz="3200" b="1">
                <a:solidFill>
                  <a:srgbClr val="FF0000"/>
                </a:solidFill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社会学家</a:t>
            </a:r>
            <a:r>
              <a:rPr lang="zh-CN" altLang="en-US" sz="3200" b="1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、人类学家、民族学家、社会活动家（</a:t>
            </a:r>
            <a:r>
              <a:rPr lang="en-US" altLang="zh-CN" sz="3200" b="1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p107-118</a:t>
            </a:r>
            <a:r>
              <a:rPr lang="zh-CN" altLang="en-US" sz="3200" b="1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）</a:t>
            </a:r>
            <a:endParaRPr lang="zh-CN" altLang="en-US" sz="3200" b="1">
              <a:latin typeface="汉仪昌黎宋刻本精修版W" panose="00020600040101010101" pitchFamily="18" charset="-122"/>
              <a:ea typeface="汉仪昌黎宋刻本精修版W" panose="00020600040101010101" pitchFamily="18" charset="-122"/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3842" y="2337643"/>
            <a:ext cx="1577835" cy="224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07349" y="401929"/>
            <a:ext cx="3383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6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defRPr>
            </a:lvl1pPr>
          </a:lstStyle>
          <a:p>
            <a:r>
              <a:rPr lang="zh-CN" altLang="en-US"/>
              <a:t>怎样做读书笔记</a:t>
            </a:r>
            <a:endParaRPr lang="zh-CN" altLang="en-US"/>
          </a:p>
        </p:txBody>
      </p:sp>
      <p:pic>
        <p:nvPicPr>
          <p:cNvPr id="4" name="图片 3" descr="图片包含 塔, 男人, 灯光, 黑暗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752"/>
          <a:stretch>
            <a:fillRect/>
          </a:stretch>
        </p:blipFill>
        <p:spPr>
          <a:xfrm>
            <a:off x="-720253" y="0"/>
            <a:ext cx="2031326" cy="6858000"/>
          </a:xfrm>
          <a:prstGeom prst="rect">
            <a:avLst/>
          </a:prstGeom>
        </p:spPr>
      </p:pic>
      <p:pic>
        <p:nvPicPr>
          <p:cNvPr id="5" name="图片 4" descr="图片包含 塔, 男人, 灯光, 黑暗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44" r="12293"/>
          <a:stretch>
            <a:fillRect/>
          </a:stretch>
        </p:blipFill>
        <p:spPr>
          <a:xfrm>
            <a:off x="10806356" y="0"/>
            <a:ext cx="1540041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816100" y="1212850"/>
            <a:ext cx="882205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/>
              <a:t>一、摘录式。注意不能全抄，而要有所取舍，把书中的优美词语按人物类、景物类、状物类、警句类等摘抄下来。日积月累，积少成多。要注明出处。</a:t>
            </a:r>
            <a:endParaRPr lang="zh-CN" altLang="en-US" sz="2400"/>
          </a:p>
        </p:txBody>
      </p:sp>
      <p:sp>
        <p:nvSpPr>
          <p:cNvPr id="17" name="文本框 16"/>
          <p:cNvSpPr txBox="1"/>
          <p:nvPr/>
        </p:nvSpPr>
        <p:spPr>
          <a:xfrm>
            <a:off x="1816100" y="2411730"/>
            <a:ext cx="84175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二、体会式。这种体会式的笔记，应以自己的语言为主，适当地引用原文作例证，表达自己的看法、想法，写出真情实感来。</a:t>
            </a:r>
            <a:endParaRPr lang="zh-CN" altLang="en-US" sz="2400"/>
          </a:p>
        </p:txBody>
      </p:sp>
      <p:sp>
        <p:nvSpPr>
          <p:cNvPr id="18" name="文本框 17"/>
          <p:cNvSpPr txBox="1"/>
          <p:nvPr/>
        </p:nvSpPr>
        <p:spPr>
          <a:xfrm>
            <a:off x="1816100" y="3336290"/>
            <a:ext cx="86614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/>
              <a:t>三、提纲式。语言要简洁扼要，具有高度的概括性。提纲式笔记可以帮助我们抓住中心，记住要点，理清思路，加深对文章的理解。</a:t>
            </a:r>
            <a:endParaRPr lang="zh-CN" altLang="en-US" sz="2400"/>
          </a:p>
        </p:txBody>
      </p:sp>
      <p:sp>
        <p:nvSpPr>
          <p:cNvPr id="19" name="文本框 18"/>
          <p:cNvSpPr txBox="1"/>
          <p:nvPr/>
        </p:nvSpPr>
        <p:spPr>
          <a:xfrm>
            <a:off x="1816100" y="4535170"/>
            <a:ext cx="841692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/>
              <a:t>四、批注式。重要的地方和自己体会最深的地方，写写画画，把书中的重点词句和重要内容用圈、点、画等标记勾划出来，或在空白处写上批语、心得体会、意见。</a:t>
            </a:r>
            <a:endParaRPr lang="zh-CN" altLang="en-US" sz="2400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7360" y="372110"/>
            <a:ext cx="36372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</a:rPr>
              <a:t>学会绘制思维导图</a:t>
            </a:r>
            <a:endParaRPr lang="zh-CN" altLang="en-US" sz="32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21410" y="1219200"/>
            <a:ext cx="9949815" cy="181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/>
              <a:t>第一步</a:t>
            </a:r>
            <a:endParaRPr lang="zh-CN" altLang="en-US" sz="2800" b="1"/>
          </a:p>
          <a:p>
            <a:r>
              <a:rPr lang="zh-CN" altLang="en-US" sz="2800"/>
              <a:t>明确你的需求，有目标、有侧重点的构建思维导图。也就是确定思维导图的主要风格，你将做一个怎么样的思维导图</a:t>
            </a:r>
            <a:r>
              <a:rPr lang="zh-CN" altLang="en-US" sz="2800">
                <a:sym typeface="+mn-ea"/>
              </a:rPr>
              <a:t>（比如：梳理作者的思路、总结书本的主要知识、整合阅读感悟等等）</a:t>
            </a:r>
            <a:r>
              <a:rPr lang="zh-CN" altLang="en-US" sz="2800"/>
              <a:t>。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1121410" y="3034030"/>
            <a:ext cx="995045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/>
              <a:t>第二步</a:t>
            </a:r>
            <a:endParaRPr lang="zh-CN" altLang="en-US" sz="2800" b="1"/>
          </a:p>
          <a:p>
            <a:r>
              <a:rPr lang="zh-CN" altLang="en-US" sz="2800"/>
              <a:t>构建思维导图的基本框架。书名、或者书籍的中心思想就是这个思维导图的主题（可以用图画的形式展现）。接下来可以参考书籍各章节的标题（不一定非要按作者的章节顺序，可以根据自己的阅读体验和收获，自行整理自己的思路），自己总结提炼出对应的主要关键词，作为思维导图的一级主题。</a:t>
            </a:r>
            <a:endParaRPr lang="zh-CN" altLang="en-US" sz="2800"/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77360" y="372110"/>
            <a:ext cx="36372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latin typeface="宋体" panose="02010600030101010101" pitchFamily="2" charset="-122"/>
                <a:ea typeface="宋体" panose="02010600030101010101" pitchFamily="2" charset="-122"/>
              </a:rPr>
              <a:t>学会绘制思维导图</a:t>
            </a:r>
            <a:endParaRPr lang="zh-CN" altLang="en-US" sz="32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0080" y="1323975"/>
            <a:ext cx="10912475" cy="181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800" b="1"/>
              <a:t>第三步</a:t>
            </a:r>
            <a:endParaRPr lang="zh-CN" altLang="en-US" sz="2800"/>
          </a:p>
          <a:p>
            <a:r>
              <a:rPr lang="zh-CN" altLang="en-US" sz="2800"/>
              <a:t>录入各章节重点内容。将阅读过程中已经发现、勾画和批注的重点理解再提炼，以最精炼的文字或图画，链接对应的一级主题。后面的细化分支也是一样，可以一步步根据自己的需要去细化。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3718560" y="3992880"/>
            <a:ext cx="447929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200">
                <a:solidFill>
                  <a:srgbClr val="FF0000"/>
                </a:solidFill>
              </a:rPr>
              <a:t>重点：尝试提炼关键词</a:t>
            </a:r>
            <a:endParaRPr lang="en-US" altLang="zh-CN" sz="3200">
              <a:solidFill>
                <a:srgbClr val="FF0000"/>
              </a:solidFill>
            </a:endParaRPr>
          </a:p>
          <a:p>
            <a:r>
              <a:rPr lang="zh-CN" altLang="en-US" sz="3200">
                <a:solidFill>
                  <a:srgbClr val="FF0000"/>
                </a:solidFill>
              </a:rPr>
              <a:t>表格也是思维导图之一</a:t>
            </a:r>
            <a:endParaRPr lang="en-US" altLang="zh-CN" sz="3200">
              <a:solidFill>
                <a:srgbClr val="FF0000"/>
              </a:solidFill>
            </a:endParaRPr>
          </a:p>
          <a:p>
            <a:endParaRPr lang="zh-CN" altLang="en-US" sz="320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82135" y="197485"/>
            <a:ext cx="3748405" cy="1050925"/>
          </a:xfrm>
        </p:spPr>
        <p:txBody>
          <a:bodyPr/>
          <a:lstStyle/>
          <a:p>
            <a:r>
              <a:rPr lang="zh-CN" altLang="en-US"/>
              <a:t>思维导图示例</a:t>
            </a:r>
            <a:endParaRPr lang="zh-CN" altLang="en-US"/>
          </a:p>
        </p:txBody>
      </p:sp>
      <p:pic>
        <p:nvPicPr>
          <p:cNvPr id="4" name="图片 3" descr="微信图片_2020091122002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15185" y="1014730"/>
            <a:ext cx="8282305" cy="53975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2009112200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839470"/>
            <a:ext cx="10058400" cy="517906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2009112200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65760"/>
            <a:ext cx="10058400" cy="612584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2009112200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765" y="172085"/>
            <a:ext cx="7207250" cy="651383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2009112200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922020"/>
            <a:ext cx="10058400" cy="50133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2009112200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450215"/>
            <a:ext cx="10058400" cy="595693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328005" y="615414"/>
            <a:ext cx="9890322" cy="2738293"/>
            <a:chOff x="1163391" y="615414"/>
            <a:chExt cx="9890322" cy="2738293"/>
          </a:xfrm>
        </p:grpSpPr>
        <p:sp>
          <p:nvSpPr>
            <p:cNvPr id="3" name="文本框 2"/>
            <p:cNvSpPr txBox="1"/>
            <p:nvPr/>
          </p:nvSpPr>
          <p:spPr>
            <a:xfrm>
              <a:off x="3992316" y="615414"/>
              <a:ext cx="496506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600">
                  <a:latin typeface="汉仪昌黎宋刻本精修版W" panose="00020600040101010101" pitchFamily="18" charset="-122"/>
                  <a:ea typeface="汉仪昌黎宋刻本精修版W" panose="00020600040101010101" pitchFamily="18" charset="-122"/>
                </a:defRPr>
              </a:lvl1pPr>
            </a:lstStyle>
            <a:p>
              <a:r>
                <a:rPr lang="zh-CN" altLang="en-US" sz="4000" b="1">
                  <a:latin typeface="微软雅黑" panose="020B0503020204020204" charset="-122"/>
                  <a:ea typeface="微软雅黑" panose="020B0503020204020204" charset="-122"/>
                </a:rPr>
                <a:t>一、阅读时间计划</a:t>
              </a:r>
              <a:endParaRPr lang="zh-CN" altLang="en-US" sz="4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1163391" y="2462167"/>
              <a:ext cx="9890322" cy="8915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4000" b="1">
                  <a:latin typeface="微软雅黑" panose="020B0503020204020204" charset="-122"/>
                  <a:ea typeface="微软雅黑" panose="020B0503020204020204" charset="-122"/>
                </a:rPr>
                <a:t>每周读一章，每个月阅读四章</a:t>
              </a:r>
              <a:endParaRPr lang="zh-CN" altLang="en-US" sz="4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游戏机, 地毯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55" r="37450"/>
          <a:stretch>
            <a:fillRect/>
          </a:stretch>
        </p:blipFill>
        <p:spPr>
          <a:xfrm>
            <a:off x="8007985" y="1800225"/>
            <a:ext cx="3387725" cy="332549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32155" y="1263649"/>
            <a:ext cx="7276028" cy="4797787"/>
          </a:xfrm>
          <a:prstGeom prst="rect">
            <a:avLst/>
          </a:prstGeom>
          <a:noFill/>
          <a:ln w="28575">
            <a:solidFill>
              <a:srgbClr val="798C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930521" y="571549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6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defRPr>
            </a:lvl1pPr>
          </a:lstStyle>
          <a:p>
            <a:r>
              <a:rPr lang="zh-CN" altLang="en-US"/>
              <a:t>二、导读概述</a:t>
            </a:r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91845" y="1402080"/>
            <a:ext cx="7276028" cy="4518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1</a:t>
            </a: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、先“粗”后“细”。也就是先粗读，再细读。</a:t>
            </a:r>
            <a:endParaRPr lang="zh-CN" altLang="en-US" sz="2800">
              <a:latin typeface="汉仪昌黎宋刻本精修版W" panose="00020600040101010101" pitchFamily="18" charset="-122"/>
              <a:ea typeface="汉仪昌黎宋刻本精修版W" panose="00020600040101010101" pitchFamily="18" charset="-122"/>
            </a:endParaRPr>
          </a:p>
          <a:p>
            <a:pPr algn="l">
              <a:lnSpc>
                <a:spcPct val="130000"/>
              </a:lnSpc>
            </a:pP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（1）先读</a:t>
            </a:r>
            <a:r>
              <a:rPr lang="zh-CN" altLang="en-US" sz="2800">
                <a:solidFill>
                  <a:srgbClr val="FF0000"/>
                </a:solidFill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后记</a:t>
            </a: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与</a:t>
            </a:r>
            <a:r>
              <a:rPr lang="zh-CN" altLang="en-US" sz="2800">
                <a:solidFill>
                  <a:srgbClr val="FF0000"/>
                </a:solidFill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目录</a:t>
            </a: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；了解写作背景、作者</a:t>
            </a:r>
            <a:endParaRPr lang="zh-CN" altLang="en-US" sz="2800">
              <a:latin typeface="汉仪昌黎宋刻本精修版W" panose="00020600040101010101" pitchFamily="18" charset="-122"/>
              <a:ea typeface="汉仪昌黎宋刻本精修版W" panose="00020600040101010101" pitchFamily="18" charset="-122"/>
            </a:endParaRPr>
          </a:p>
          <a:p>
            <a:pPr algn="l">
              <a:lnSpc>
                <a:spcPct val="130000"/>
              </a:lnSpc>
            </a:pP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（2）浏览全书，不求深入，但求有</a:t>
            </a:r>
            <a:r>
              <a:rPr lang="zh-CN" altLang="en-US" sz="2800">
                <a:solidFill>
                  <a:srgbClr val="FF0000"/>
                </a:solidFill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整体</a:t>
            </a: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感觉。</a:t>
            </a:r>
            <a:endParaRPr lang="zh-CN" altLang="en-US" sz="2800">
              <a:latin typeface="汉仪昌黎宋刻本精修版W" panose="00020600040101010101" pitchFamily="18" charset="-122"/>
              <a:ea typeface="汉仪昌黎宋刻本精修版W" panose="00020600040101010101" pitchFamily="18" charset="-122"/>
            </a:endParaRPr>
          </a:p>
          <a:p>
            <a:pPr algn="l">
              <a:lnSpc>
                <a:spcPct val="130000"/>
              </a:lnSpc>
            </a:pP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（3）“粗读”，采取</a:t>
            </a:r>
            <a:r>
              <a:rPr lang="zh-CN" altLang="en-US" sz="2800">
                <a:solidFill>
                  <a:srgbClr val="FF0000"/>
                </a:solidFill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跳读</a:t>
            </a: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的方法，把全书快速过一遍；</a:t>
            </a:r>
            <a:endParaRPr lang="zh-CN" altLang="en-US" sz="2800">
              <a:latin typeface="汉仪昌黎宋刻本精修版W" panose="00020600040101010101" pitchFamily="18" charset="-122"/>
              <a:ea typeface="汉仪昌黎宋刻本精修版W" panose="00020600040101010101" pitchFamily="18" charset="-122"/>
            </a:endParaRPr>
          </a:p>
          <a:p>
            <a:pPr algn="l">
              <a:lnSpc>
                <a:spcPct val="130000"/>
              </a:lnSpc>
            </a:pP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（4）重点看</a:t>
            </a:r>
            <a:r>
              <a:rPr lang="zh-CN" altLang="en-US" sz="2800">
                <a:solidFill>
                  <a:srgbClr val="FF0000"/>
                </a:solidFill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每章的开头和结尾</a:t>
            </a:r>
            <a:r>
              <a:rPr lang="zh-CN" altLang="en-US" sz="28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。</a:t>
            </a:r>
            <a:endParaRPr lang="zh-CN" altLang="en-US" sz="2800">
              <a:latin typeface="汉仪昌黎宋刻本精修版W" panose="00020600040101010101" pitchFamily="18" charset="-122"/>
              <a:ea typeface="汉仪昌黎宋刻本精修版W" panose="00020600040101010101" pitchFamily="18" charset="-122"/>
            </a:endParaRPr>
          </a:p>
          <a:p>
            <a:pPr algn="l">
              <a:lnSpc>
                <a:spcPct val="130000"/>
              </a:lnSpc>
            </a:pPr>
            <a:endParaRPr lang="zh-CN" altLang="en-US" sz="2800">
              <a:latin typeface="汉仪昌黎宋刻本精修版W" panose="00020600040101010101" pitchFamily="18" charset="-122"/>
              <a:ea typeface="汉仪昌黎宋刻本精修版W" panose="00020600040101010101" pitchFamily="18" charset="-122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游戏机, 地毯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55" r="37450"/>
          <a:stretch>
            <a:fillRect/>
          </a:stretch>
        </p:blipFill>
        <p:spPr>
          <a:xfrm>
            <a:off x="8992235" y="1729740"/>
            <a:ext cx="2724785" cy="307911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29920" y="1035685"/>
            <a:ext cx="8299450" cy="5304155"/>
          </a:xfrm>
          <a:prstGeom prst="rect">
            <a:avLst/>
          </a:prstGeom>
          <a:noFill/>
          <a:ln w="28575">
            <a:solidFill>
              <a:srgbClr val="798C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618672" y="306169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6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defRPr>
            </a:lvl1pPr>
          </a:lstStyle>
          <a:p>
            <a:r>
              <a:rPr lang="zh-CN" altLang="en-US"/>
              <a:t>二、导读概述</a:t>
            </a:r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676275" y="1101090"/>
            <a:ext cx="8315960" cy="5367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30000"/>
              </a:lnSpc>
            </a:pPr>
            <a:r>
              <a:rPr lang="en-US" alt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2</a:t>
            </a:r>
            <a:r>
              <a:rPr lang="zh-CN" altLang="en-US" sz="2400" b="0">
                <a:solidFill>
                  <a:srgbClr val="231F20"/>
                </a:solidFill>
                <a:ea typeface="宋体" panose="02010600030101010101" pitchFamily="2" charset="-122"/>
              </a:rPr>
              <a:t>、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“抓概念”。抓概念就是</a:t>
            </a:r>
            <a:r>
              <a:rPr lang="zh-CN" sz="2400" b="0">
                <a:solidFill>
                  <a:srgbClr val="FF0000"/>
                </a:solidFill>
                <a:ea typeface="宋体" panose="02010600030101010101" pitchFamily="2" charset="-122"/>
              </a:rPr>
              <a:t>抓观点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、</a:t>
            </a:r>
            <a:r>
              <a:rPr lang="zh-CN" sz="2400" b="0">
                <a:solidFill>
                  <a:srgbClr val="FF0000"/>
                </a:solidFill>
                <a:ea typeface="宋体" panose="02010600030101010101" pitchFamily="2" charset="-122"/>
              </a:rPr>
              <a:t>抓重点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、</a:t>
            </a:r>
            <a:r>
              <a:rPr lang="zh-CN" sz="2400" b="0">
                <a:solidFill>
                  <a:srgbClr val="FF0000"/>
                </a:solidFill>
                <a:ea typeface="宋体" panose="02010600030101010101" pitchFamily="2" charset="-122"/>
              </a:rPr>
              <a:t>抓关键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，特别是那些核心概念，抓住了才能纲举目张，把握全书的主要内容和学术创见，理解其研究的价值。</a:t>
            </a:r>
            <a:endParaRPr lang="zh-CN" sz="2400" b="0">
              <a:solidFill>
                <a:srgbClr val="231F20"/>
              </a:solidFill>
              <a:ea typeface="宋体" panose="02010600030101010101" pitchFamily="2" charset="-122"/>
            </a:endParaRPr>
          </a:p>
          <a:p>
            <a:pPr indent="0">
              <a:lnSpc>
                <a:spcPct val="130000"/>
              </a:lnSpc>
            </a:pP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（1）“后记”、目录中都提到一些</a:t>
            </a:r>
            <a:r>
              <a:rPr lang="zh-CN" sz="2400" b="0">
                <a:solidFill>
                  <a:srgbClr val="FF0000"/>
                </a:solidFill>
                <a:ea typeface="宋体" panose="02010600030101010101" pitchFamily="2" charset="-122"/>
              </a:rPr>
              <a:t>核心概念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，要留心记下；</a:t>
            </a:r>
            <a:endParaRPr lang="zh-CN" sz="2400" b="0">
              <a:solidFill>
                <a:srgbClr val="231F20"/>
              </a:solidFill>
              <a:ea typeface="宋体" panose="02010600030101010101" pitchFamily="2" charset="-122"/>
            </a:endParaRPr>
          </a:p>
          <a:p>
            <a:pPr indent="0">
              <a:lnSpc>
                <a:spcPct val="130000"/>
              </a:lnSpc>
            </a:pP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（2）论著的绪论、每一章（或者论文）的</a:t>
            </a:r>
            <a:r>
              <a:rPr lang="zh-CN" sz="2400" b="0">
                <a:solidFill>
                  <a:srgbClr val="FF0000"/>
                </a:solidFill>
                <a:ea typeface="宋体" panose="02010600030101010101" pitchFamily="2" charset="-122"/>
              </a:rPr>
              <a:t>开头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、</a:t>
            </a:r>
            <a:r>
              <a:rPr lang="zh-CN" sz="2400" b="0">
                <a:solidFill>
                  <a:srgbClr val="FF0000"/>
                </a:solidFill>
                <a:ea typeface="宋体" panose="02010600030101010101" pitchFamily="2" charset="-122"/>
              </a:rPr>
              <a:t>结尾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要特别留意；</a:t>
            </a:r>
            <a:endParaRPr lang="zh-CN" sz="2400" b="0">
              <a:solidFill>
                <a:srgbClr val="231F20"/>
              </a:solidFill>
              <a:ea typeface="宋体" panose="02010600030101010101" pitchFamily="2" charset="-122"/>
            </a:endParaRPr>
          </a:p>
          <a:p>
            <a:pPr indent="0">
              <a:lnSpc>
                <a:spcPct val="130000"/>
              </a:lnSpc>
            </a:pP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（3）读完全书，回头再看那些圈划和琢磨过的概念，可以把它们排列一</a:t>
            </a:r>
            <a:r>
              <a:rPr lang="en-US" sz="2400" b="0">
                <a:solidFill>
                  <a:srgbClr val="231F20"/>
                </a:solidFill>
                <a:latin typeface="汉仪报宋简" charset="0"/>
                <a:ea typeface="宋体" panose="02010600030101010101" pitchFamily="2" charset="-122"/>
              </a:rPr>
              <a:t> 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起，这就如同有了一张阅读的“线路图”；</a:t>
            </a:r>
            <a:endParaRPr lang="zh-CN" sz="2400" b="0">
              <a:solidFill>
                <a:srgbClr val="231F20"/>
              </a:solidFill>
              <a:ea typeface="宋体" panose="02010600030101010101" pitchFamily="2" charset="-122"/>
            </a:endParaRPr>
          </a:p>
          <a:p>
            <a:pPr indent="0">
              <a:lnSpc>
                <a:spcPct val="130000"/>
              </a:lnSpc>
            </a:pP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（4）“抓概念”的“抓”，还带有</a:t>
            </a:r>
            <a:r>
              <a:rPr lang="zh-CN" sz="2400" b="0">
                <a:solidFill>
                  <a:srgbClr val="FF0000"/>
                </a:solidFill>
                <a:ea typeface="宋体" panose="02010600030101010101" pitchFamily="2" charset="-122"/>
              </a:rPr>
              <a:t>辨识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内涵的意思。</a:t>
            </a:r>
            <a:endParaRPr lang="zh-CN" sz="2400" b="0">
              <a:solidFill>
                <a:srgbClr val="231F20"/>
              </a:solidFill>
              <a:ea typeface="宋体" panose="02010600030101010101" pitchFamily="2" charset="-122"/>
            </a:endParaRPr>
          </a:p>
          <a:p>
            <a:pPr indent="0">
              <a:lnSpc>
                <a:spcPct val="130000"/>
              </a:lnSpc>
            </a:pP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（5）要多想想，概念特别是核心概念，其所提出的</a:t>
            </a:r>
            <a:r>
              <a:rPr lang="zh-CN" sz="2400" b="0">
                <a:solidFill>
                  <a:srgbClr val="FF0000"/>
                </a:solidFill>
                <a:ea typeface="宋体" panose="02010600030101010101" pitchFamily="2" charset="-122"/>
              </a:rPr>
              <a:t>上下文</a:t>
            </a:r>
            <a:r>
              <a:rPr lang="zh-CN" sz="2400" b="0">
                <a:solidFill>
                  <a:srgbClr val="231F20"/>
                </a:solidFill>
                <a:ea typeface="宋体" panose="02010600030101010101" pitchFamily="2" charset="-122"/>
              </a:rPr>
              <a:t>是什么，是借用过来的，还是作者自己在研究中凝练的。</a:t>
            </a:r>
            <a:endParaRPr lang="zh-CN" altLang="en-US" sz="2400" b="0">
              <a:solidFill>
                <a:srgbClr val="231F20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34610" y="6329045"/>
            <a:ext cx="28397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微信公众号：高中语文</a:t>
            </a:r>
            <a:r>
              <a:rPr lang="zh-CN" altLang="en-US">
                <a:sym typeface="+mn-ea"/>
              </a:rPr>
              <a:t>馆</a:t>
            </a:r>
            <a:endParaRPr lang="zh-CN" altLang="en-US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04279" y="478764"/>
            <a:ext cx="6583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6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defRPr>
            </a:lvl1pPr>
          </a:lstStyle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阅读任务：必须掌握的核心观念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290" y="1419860"/>
            <a:ext cx="1033780" cy="495300"/>
          </a:xfrm>
          <a:prstGeom prst="rect">
            <a:avLst/>
          </a:prstGeom>
        </p:spPr>
      </p:pic>
      <p:pic>
        <p:nvPicPr>
          <p:cNvPr id="17" name="图片 16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65" y="2808605"/>
            <a:ext cx="967105" cy="463550"/>
          </a:xfrm>
          <a:prstGeom prst="rect">
            <a:avLst/>
          </a:prstGeom>
        </p:spPr>
      </p:pic>
      <p:pic>
        <p:nvPicPr>
          <p:cNvPr id="22" name="图片 21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290" y="2082165"/>
            <a:ext cx="1023620" cy="4908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084070" y="1393190"/>
            <a:ext cx="18948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礼俗社会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  <p:sp>
        <p:nvSpPr>
          <p:cNvPr id="4" name="矩形 3"/>
          <p:cNvSpPr/>
          <p:nvPr/>
        </p:nvSpPr>
        <p:spPr>
          <a:xfrm flipV="1">
            <a:off x="3910330" y="1629410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253865" y="1393190"/>
            <a:ext cx="18484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法理社会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73910" y="2082165"/>
            <a:ext cx="3085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借助语言的社会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5159375" y="2336165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502910" y="2082800"/>
            <a:ext cx="32391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借助文字的社会</a:t>
            </a:r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084070" y="2808605"/>
            <a:ext cx="19494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差序格局</a:t>
            </a:r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 flipV="1">
            <a:off x="3910330" y="3002280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253865" y="2808605"/>
            <a:ext cx="18491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团体格局</a:t>
            </a:r>
            <a:endParaRPr lang="zh-CN" altLang="en-US"/>
          </a:p>
        </p:txBody>
      </p:sp>
      <p:pic>
        <p:nvPicPr>
          <p:cNvPr id="30" name="图片 29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65" y="3550920"/>
            <a:ext cx="967105" cy="46355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2138045" y="3550920"/>
            <a:ext cx="37915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系维着私人的道德</a:t>
            </a:r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 flipV="1">
            <a:off x="5662930" y="3804285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6102985" y="3550920"/>
            <a:ext cx="37115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系维着人民的宪法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  <p:pic>
        <p:nvPicPr>
          <p:cNvPr id="34" name="图片 33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65" y="4287520"/>
            <a:ext cx="967105" cy="478155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2084070" y="4234815"/>
            <a:ext cx="16954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小家族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  <p:sp>
        <p:nvSpPr>
          <p:cNvPr id="36" name="矩形 35"/>
          <p:cNvSpPr/>
          <p:nvPr/>
        </p:nvSpPr>
        <p:spPr>
          <a:xfrm flipV="1">
            <a:off x="3566795" y="4488180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3978910" y="4234815"/>
            <a:ext cx="1218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家庭</a:t>
            </a:r>
            <a:endParaRPr lang="zh-CN" altLang="en-US"/>
          </a:p>
        </p:txBody>
      </p:sp>
      <p:pic>
        <p:nvPicPr>
          <p:cNvPr id="38" name="图片 37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940" y="4933950"/>
            <a:ext cx="967105" cy="478155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2138045" y="4933950"/>
            <a:ext cx="1932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男女有别</a:t>
            </a:r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 flipV="1">
            <a:off x="3978910" y="5134610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4460240" y="4933950"/>
            <a:ext cx="22301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男女求同</a:t>
            </a:r>
            <a:endParaRPr lang="zh-CN" altLang="en-US"/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04279" y="478764"/>
            <a:ext cx="6583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6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defRPr>
            </a:lvl1pPr>
          </a:lstStyle>
          <a:p>
            <a:r>
              <a:rPr lang="zh-CN" altLang="en-US"/>
              <a:t>阅读任务：必须掌握的核心观念</a:t>
            </a:r>
            <a:endParaRPr lang="zh-CN" altLang="en-US"/>
          </a:p>
        </p:txBody>
      </p:sp>
      <p:pic>
        <p:nvPicPr>
          <p:cNvPr id="11" name="图片 10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290" y="1419860"/>
            <a:ext cx="1033780" cy="495300"/>
          </a:xfrm>
          <a:prstGeom prst="rect">
            <a:avLst/>
          </a:prstGeom>
        </p:spPr>
      </p:pic>
      <p:pic>
        <p:nvPicPr>
          <p:cNvPr id="17" name="图片 16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65" y="2808605"/>
            <a:ext cx="967105" cy="463550"/>
          </a:xfrm>
          <a:prstGeom prst="rect">
            <a:avLst/>
          </a:prstGeom>
        </p:spPr>
      </p:pic>
      <p:pic>
        <p:nvPicPr>
          <p:cNvPr id="22" name="图片 21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290" y="2082165"/>
            <a:ext cx="1023620" cy="4908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084070" y="1393190"/>
            <a:ext cx="18948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礼治秩序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  <p:sp>
        <p:nvSpPr>
          <p:cNvPr id="4" name="矩形 3"/>
          <p:cNvSpPr/>
          <p:nvPr/>
        </p:nvSpPr>
        <p:spPr>
          <a:xfrm flipV="1">
            <a:off x="3910330" y="1629410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253865" y="1393190"/>
            <a:ext cx="18484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法治秩序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73910" y="2082165"/>
            <a:ext cx="19977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调解体系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 flipV="1">
            <a:off x="3910330" y="2335530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322445" y="2082165"/>
            <a:ext cx="26892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司法诉讼体系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084070" y="2808605"/>
            <a:ext cx="1949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无为政治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  <p:sp>
        <p:nvSpPr>
          <p:cNvPr id="27" name="矩形 26"/>
          <p:cNvSpPr/>
          <p:nvPr/>
        </p:nvSpPr>
        <p:spPr>
          <a:xfrm flipV="1">
            <a:off x="3910330" y="3002280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253865" y="2808605"/>
            <a:ext cx="18491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有为政治</a:t>
            </a:r>
            <a:endParaRPr lang="zh-CN" altLang="en-US"/>
          </a:p>
        </p:txBody>
      </p:sp>
      <p:pic>
        <p:nvPicPr>
          <p:cNvPr id="30" name="图片 29" descr="图片包含 项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65" y="3550920"/>
            <a:ext cx="967105" cy="46355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2138045" y="3550920"/>
            <a:ext cx="3791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血缘社会</a:t>
            </a:r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 flipV="1">
            <a:off x="3910330" y="3744595"/>
            <a:ext cx="343535" cy="76200"/>
          </a:xfrm>
          <a:prstGeom prst="rect">
            <a:avLst/>
          </a:prstGeom>
          <a:gradFill>
            <a:gsLst>
              <a:gs pos="0">
                <a:srgbClr val="C09D87"/>
              </a:gs>
              <a:gs pos="100000">
                <a:srgbClr val="8D512F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4322445" y="3550920"/>
            <a:ext cx="1908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隶书" panose="02010800040101010101" charset="-122"/>
                <a:ea typeface="华文隶书" panose="02010800040101010101" charset="-122"/>
              </a:rPr>
              <a:t>地缘社会</a:t>
            </a:r>
            <a:endParaRPr lang="zh-CN" altLang="en-US" sz="3200">
              <a:latin typeface="华文隶书" panose="02010800040101010101" charset="-122"/>
              <a:ea typeface="华文隶书" panose="02010800040101010101" charset="-122"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游戏机, 地毯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55" r="37450"/>
          <a:stretch>
            <a:fillRect/>
          </a:stretch>
        </p:blipFill>
        <p:spPr>
          <a:xfrm>
            <a:off x="7614920" y="1549400"/>
            <a:ext cx="4305300" cy="422529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34670" y="1734185"/>
            <a:ext cx="6750685" cy="3389630"/>
          </a:xfrm>
          <a:prstGeom prst="rect">
            <a:avLst/>
          </a:prstGeom>
          <a:noFill/>
          <a:ln w="28575">
            <a:solidFill>
              <a:srgbClr val="798C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73134" y="570204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6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defRPr>
            </a:lvl1pPr>
          </a:lstStyle>
          <a:p>
            <a:r>
              <a:rPr lang="zh-CN" altLang="en-US"/>
              <a:t>二、导读概述</a:t>
            </a:r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694690" y="2159635"/>
            <a:ext cx="6430645" cy="22453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en-US" altLang="zh-CN" sz="2800" b="0">
                <a:solidFill>
                  <a:srgbClr val="231F20"/>
                </a:solidFill>
                <a:ea typeface="宋体" panose="02010600030101010101" pitchFamily="2" charset="-122"/>
              </a:rPr>
              <a:t>3</a:t>
            </a:r>
            <a:r>
              <a:rPr lang="zh-CN" sz="2800" b="0">
                <a:solidFill>
                  <a:srgbClr val="231F20"/>
                </a:solidFill>
                <a:ea typeface="宋体" panose="02010600030101010101" pitchFamily="2" charset="-122"/>
              </a:rPr>
              <a:t>、厘清论证理路：“对话”与“命名”。费孝通把重点放到与学术界既有的观点“对话”，带出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问题</a:t>
            </a:r>
            <a:r>
              <a:rPr lang="zh-CN" sz="2800" b="0">
                <a:solidFill>
                  <a:srgbClr val="231F20"/>
                </a:solidFill>
                <a:ea typeface="宋体" panose="02010600030101010101" pitchFamily="2" charset="-122"/>
              </a:rPr>
              <a:t>与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新的见解</a:t>
            </a:r>
            <a:r>
              <a:rPr lang="zh-CN" sz="2800" b="0">
                <a:solidFill>
                  <a:srgbClr val="231F20"/>
                </a:solidFill>
                <a:ea typeface="宋体" panose="02010600030101010101" pitchFamily="2" charset="-122"/>
              </a:rPr>
              <a:t>，阅读时要提炼把握“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分论点</a:t>
            </a:r>
            <a:r>
              <a:rPr lang="zh-CN" sz="2800" b="0">
                <a:solidFill>
                  <a:srgbClr val="231F20"/>
                </a:solidFill>
                <a:ea typeface="宋体" panose="02010600030101010101" pitchFamily="2" charset="-122"/>
              </a:rPr>
              <a:t>”和“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主旨论点</a:t>
            </a:r>
            <a:r>
              <a:rPr lang="zh-CN" sz="2800" b="0">
                <a:solidFill>
                  <a:srgbClr val="231F20"/>
                </a:solidFill>
                <a:ea typeface="宋体" panose="02010600030101010101" pitchFamily="2" charset="-122"/>
              </a:rPr>
              <a:t>”，梳理清楚整本书论证的脉络。</a:t>
            </a:r>
            <a:endParaRPr lang="zh-CN" altLang="en-US" sz="2800" b="0">
              <a:solidFill>
                <a:srgbClr val="231F2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游戏机, 地毯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55" r="37450"/>
          <a:stretch>
            <a:fillRect/>
          </a:stretch>
        </p:blipFill>
        <p:spPr>
          <a:xfrm>
            <a:off x="7346315" y="1426845"/>
            <a:ext cx="3866515" cy="360426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34670" y="1426845"/>
            <a:ext cx="6750685" cy="3604260"/>
          </a:xfrm>
          <a:prstGeom prst="rect">
            <a:avLst/>
          </a:prstGeom>
          <a:noFill/>
          <a:ln w="28575">
            <a:solidFill>
              <a:srgbClr val="798C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73134" y="570204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600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defRPr>
            </a:lvl1pPr>
          </a:lstStyle>
          <a:p>
            <a:r>
              <a:rPr lang="zh-CN" altLang="en-US"/>
              <a:t>二、导读概述</a:t>
            </a:r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852170" y="1798320"/>
            <a:ext cx="6232525" cy="28613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en-US" altLang="zh-CN" sz="3600" b="0">
                <a:solidFill>
                  <a:srgbClr val="231F20"/>
                </a:solidFill>
                <a:ea typeface="宋体" panose="02010600030101010101" pitchFamily="2" charset="-122"/>
              </a:rPr>
              <a:t>4</a:t>
            </a:r>
            <a:r>
              <a:rPr lang="zh-CN" sz="3600" b="0">
                <a:solidFill>
                  <a:srgbClr val="231F20"/>
                </a:solidFill>
                <a:ea typeface="宋体" panose="02010600030101010101" pitchFamily="2" charset="-122"/>
              </a:rPr>
              <a:t>、材料上升为“现象”分析。</a:t>
            </a:r>
            <a:endParaRPr lang="zh-CN" sz="3600" b="0">
              <a:solidFill>
                <a:srgbClr val="231F20"/>
              </a:solidFill>
              <a:ea typeface="宋体" panose="02010600030101010101" pitchFamily="2" charset="-122"/>
            </a:endParaRPr>
          </a:p>
          <a:p>
            <a:pPr indent="0"/>
            <a:r>
              <a:rPr lang="zh-CN" sz="3600" b="0">
                <a:solidFill>
                  <a:srgbClr val="231F20"/>
                </a:solidFill>
                <a:ea typeface="宋体" panose="02010600030101010101" pitchFamily="2" charset="-122"/>
              </a:rPr>
              <a:t>《乡土中国》一般都会对其中大量的民俗调查案例感兴趣，注意观察作者是如何“处理”这些材料的。</a:t>
            </a:r>
            <a:endParaRPr lang="zh-CN" altLang="en-US" sz="3600" b="0">
              <a:solidFill>
                <a:srgbClr val="231F2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, 伞&#10;&#10;描述已自动生成"/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927349"/>
            <a:ext cx="8248015" cy="4443095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3773010" y="545461"/>
            <a:ext cx="7222728" cy="2534501"/>
            <a:chOff x="3608396" y="545461"/>
            <a:chExt cx="7222728" cy="2534501"/>
          </a:xfrm>
        </p:grpSpPr>
        <p:sp>
          <p:nvSpPr>
            <p:cNvPr id="3" name="文本框 2"/>
            <p:cNvSpPr txBox="1"/>
            <p:nvPr/>
          </p:nvSpPr>
          <p:spPr>
            <a:xfrm>
              <a:off x="4915723" y="545461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600">
                  <a:latin typeface="汉仪昌黎宋刻本精修版W" panose="00020600040101010101" pitchFamily="18" charset="-122"/>
                  <a:ea typeface="汉仪昌黎宋刻本精修版W" panose="00020600040101010101" pitchFamily="18" charset="-122"/>
                </a:defRPr>
              </a:lvl1pPr>
            </a:lstStyle>
            <a:p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3608396" y="2337643"/>
              <a:ext cx="7222728" cy="742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zh-CN" altLang="en-US" sz="3600" b="1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endParaRPr>
            </a:p>
          </p:txBody>
        </p:sp>
      </p:grpSp>
      <p:graphicFrame>
        <p:nvGraphicFramePr>
          <p:cNvPr id="5" name="表格 5"/>
          <p:cNvGraphicFramePr>
            <a:graphicFrameLocks noGrp="1"/>
          </p:cNvGraphicFramePr>
          <p:nvPr/>
        </p:nvGraphicFramePr>
        <p:xfrm>
          <a:off x="1836484" y="1903942"/>
          <a:ext cx="8767200" cy="3815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3600"/>
                <a:gridCol w="4383600"/>
              </a:tblGrid>
              <a:tr h="370840">
                <a:tc>
                  <a:txBody>
                    <a:bodyPr wrap="square"/>
                    <a:lstStyle/>
                    <a:p>
                      <a:endParaRPr lang="zh-CN" altLang="en-US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endParaRPr lang="zh-CN" altLang="en-US"/>
                    </a:p>
                  </a:txBody>
                  <a:tcPr vert="horz"/>
                </a:tc>
              </a:tr>
              <a:tr h="370840"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写作背景</a:t>
                      </a:r>
                      <a:endParaRPr lang="zh-CN" altLang="en-US" sz="2800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在昆明开“</a:t>
                      </a:r>
                      <a:r>
                        <a:rPr lang="zh-CN" altLang="en-US" sz="2800">
                          <a:solidFill>
                            <a:srgbClr val="FF0000"/>
                          </a:solidFill>
                        </a:rPr>
                        <a:t>乡村社会学</a:t>
                      </a:r>
                      <a:r>
                        <a:rPr lang="zh-CN" altLang="en-US" sz="2800"/>
                        <a:t>”课程</a:t>
                      </a:r>
                      <a:endParaRPr lang="zh-CN" altLang="en-US" sz="2800"/>
                    </a:p>
                  </a:txBody>
                  <a:tcPr vert="horz"/>
                </a:tc>
              </a:tr>
              <a:tr h="370840"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种类</a:t>
                      </a:r>
                      <a:endParaRPr lang="zh-CN" altLang="en-US" sz="2800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r>
                        <a:rPr lang="zh-CN" altLang="en-US" sz="2800">
                          <a:solidFill>
                            <a:srgbClr val="FF0000"/>
                          </a:solidFill>
                        </a:rPr>
                        <a:t>社会科学</a:t>
                      </a:r>
                      <a:r>
                        <a:rPr lang="zh-CN" altLang="en-US" sz="2800"/>
                        <a:t>论著</a:t>
                      </a:r>
                      <a:endParaRPr lang="zh-CN" altLang="en-US" sz="2800"/>
                    </a:p>
                  </a:txBody>
                  <a:tcPr vert="horz"/>
                </a:tc>
              </a:tr>
              <a:tr h="370840"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意义</a:t>
                      </a:r>
                      <a:endParaRPr lang="zh-CN" altLang="en-US" sz="2800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区别于美、苏的独具特色的中国现代化之路</a:t>
                      </a:r>
                      <a:endParaRPr lang="zh-CN" altLang="en-US" sz="2800"/>
                    </a:p>
                  </a:txBody>
                  <a:tcPr vert="horz"/>
                </a:tc>
              </a:tr>
              <a:tr h="370840"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目标</a:t>
                      </a:r>
                      <a:endParaRPr lang="zh-CN" altLang="en-US" sz="2800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剖析“</a:t>
                      </a:r>
                      <a:r>
                        <a:rPr lang="zh-CN" altLang="en-US" sz="2800">
                          <a:solidFill>
                            <a:srgbClr val="FF0000"/>
                          </a:solidFill>
                        </a:rPr>
                        <a:t>社会结构的格式</a:t>
                      </a:r>
                      <a:r>
                        <a:rPr lang="zh-CN" altLang="en-US" sz="2800"/>
                        <a:t>”</a:t>
                      </a:r>
                      <a:endParaRPr lang="zh-CN" altLang="en-US" sz="2800"/>
                    </a:p>
                  </a:txBody>
                  <a:tcPr vert="horz"/>
                </a:tc>
              </a:tr>
              <a:tr h="370840"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局限</a:t>
                      </a:r>
                      <a:endParaRPr lang="zh-CN" altLang="en-US" sz="2800"/>
                    </a:p>
                  </a:txBody>
                  <a:tcPr vert="horz"/>
                </a:tc>
                <a:tc>
                  <a:txBody>
                    <a:bodyPr wrap="square"/>
                    <a:lstStyle/>
                    <a:p>
                      <a:r>
                        <a:rPr lang="zh-CN" altLang="en-US" sz="2800"/>
                        <a:t>旧中国的农村，变与不变？</a:t>
                      </a:r>
                      <a:endParaRPr lang="zh-CN" altLang="en-US" sz="2800"/>
                    </a:p>
                  </a:txBody>
                  <a:tcPr vert="horz"/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75887" y="598388"/>
            <a:ext cx="12160240" cy="67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>
                <a:latin typeface="汉仪昌黎宋刻本精修版W" panose="00020600040101010101" pitchFamily="18" charset="-122"/>
                <a:ea typeface="汉仪昌黎宋刻本精修版W" panose="00020600040101010101" pitchFamily="18" charset="-122"/>
              </a:rPr>
              <a:t>三、写作背景</a:t>
            </a:r>
            <a:endParaRPr lang="zh-CN" altLang="en-US" sz="3200" b="1">
              <a:latin typeface="汉仪昌黎宋刻本精修版W" panose="00020600040101010101" pitchFamily="18" charset="-122"/>
              <a:ea typeface="汉仪昌黎宋刻本精修版W" panose="00020600040101010101" pitchFamily="18" charset="-122"/>
            </a:endParaRPr>
          </a:p>
        </p:txBody>
      </p:sp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UNIT_PLACING_PICTURE_USER_VIEWPORT" val="{&quot;height&quot;:10324,&quot;width&quot;:15840}"/>
</p:tagLst>
</file>

<file path=ppt/tags/tag2.xml><?xml version="1.0" encoding="utf-8"?>
<p:tagLst xmlns:p="http://schemas.openxmlformats.org/presentationml/2006/main">
  <p:tag name="AS_OS" val="Unix 3.10 unknown"/>
  <p:tag name="AS_RELEASE_DATE" val="2020.11.30"/>
  <p:tag name="AS_TITLE" val="Aspose.Slides for Java"/>
  <p:tag name="AS_VERSION" val="20.11"/>
  <p:tag name="KSO_WPP_MARK_KEY" val="3ef9843f-297e-4b2d-80e2-9eaed65102e6"/>
  <p:tag name="COMMONDATA" val="eyJoZGlkIjoiMzBlOTA1ZWFiMzIzYzc0ZmVhZGJmOWEwMjBmMWZiNW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1482</Words>
  <Application>WPS 演示</Application>
  <PresentationFormat/>
  <Paragraphs>144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汉仪昌黎宋刻本精修版W</vt:lpstr>
      <vt:lpstr>汉仪报宋简</vt:lpstr>
      <vt:lpstr>华文隶书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思维导图示例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学科网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rbm.xkw.com</dc:creator>
  <cp:lastModifiedBy>chosen1</cp:lastModifiedBy>
  <cp:revision>5</cp:revision>
  <cp:lastPrinted>2021-07-27T17:14:00Z</cp:lastPrinted>
  <dcterms:created xsi:type="dcterms:W3CDTF">2021-07-27T17:14:00Z</dcterms:created>
  <dcterms:modified xsi:type="dcterms:W3CDTF">2023-02-11T16:51:40Z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bum">
    <vt:lpwstr>rbm.xkw.com</vt:lpwstr>
  </property>
  <property fmtid="{D5CDD505-2E9C-101B-9397-08002B2CF9AE}" pid="3" name="author">
    <vt:lpwstr>rbm.xkw.com</vt:lpwstr>
  </property>
  <property fmtid="{D5CDD505-2E9C-101B-9397-08002B2CF9AE}" pid="4" name="company">
    <vt:lpwstr>学科网</vt:lpwstr>
  </property>
  <property fmtid="{D5CDD505-2E9C-101B-9397-08002B2CF9AE}" pid="5" name="copyright">
    <vt:lpwstr>学科网版权所有</vt:lpwstr>
  </property>
  <property fmtid="{D5CDD505-2E9C-101B-9397-08002B2CF9AE}" pid="6" name="ICV">
    <vt:lpwstr>FC51D4CCCF224405B8138F27B85F6F15</vt:lpwstr>
  </property>
  <property fmtid="{D5CDD505-2E9C-101B-9397-08002B2CF9AE}" pid="7" name="KSOProductBuildVer">
    <vt:lpwstr>2052-11.1.0.13703</vt:lpwstr>
  </property>
</Properties>
</file>

<file path=docProps/thumbnail.jpeg>
</file>